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12"/>
  </p:notesMasterIdLst>
  <p:sldIdLst>
    <p:sldId id="385" r:id="rId3"/>
    <p:sldId id="410" r:id="rId4"/>
    <p:sldId id="411" r:id="rId5"/>
    <p:sldId id="447" r:id="rId6"/>
    <p:sldId id="351" r:id="rId7"/>
    <p:sldId id="448" r:id="rId8"/>
    <p:sldId id="450" r:id="rId9"/>
    <p:sldId id="443" r:id="rId10"/>
    <p:sldId id="449" r:id="rId11"/>
  </p:sldIdLst>
  <p:sldSz cx="9144000" cy="6858000" type="screen4x3"/>
  <p:notesSz cx="6858000" cy="9144000"/>
  <p:embeddedFontLst>
    <p:embeddedFont>
      <p:font typeface="VNI-Avo" pitchFamily="2" charset="0"/>
      <p:regular r:id="rId13"/>
      <p:bold r:id="rId14"/>
      <p:italic r:id="rId15"/>
      <p:boldItalic r:id="rId16"/>
    </p:embeddedFont>
    <p:embeddedFont>
      <p:font typeface=".VnCooperH" pitchFamily="34" charset="0"/>
      <p:regular r:id="rId17"/>
    </p:embeddedFont>
    <p:embeddedFont>
      <p:font typeface="Arial Rounded MT Bold" charset="0"/>
      <p:regular r:id="rId18"/>
    </p:embeddedFont>
    <p:embeddedFont>
      <p:font typeface=".VnAvant" pitchFamily="34" charset="0"/>
      <p:regular r:id="rId19"/>
      <p:bold r:id="rId20"/>
      <p:italic r:id="rId21"/>
      <p:boldItalic r:id="rId22"/>
    </p:embeddedFont>
    <p:embeddedFont>
      <p:font typeface=".VnCooper" pitchFamily="34" charset="0"/>
      <p:regular r:id="rId23"/>
    </p:embeddedFont>
    <p:embeddedFont>
      <p:font typeface="Comic Sans MS" pitchFamily="66" charset="0"/>
      <p:regular r:id="rId24"/>
      <p:bold r:id="rId25"/>
      <p:italic r:id="rId26"/>
      <p:boldItalic r:id="rId27"/>
    </p:embeddedFont>
    <p:embeddedFont>
      <p:font typeface="HP-087" pitchFamily="34" charset="0"/>
      <p:bold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996600"/>
    <a:srgbClr val="852B5A"/>
    <a:srgbClr val="FF0066"/>
    <a:srgbClr val="FF6600"/>
    <a:srgbClr val="990099"/>
    <a:srgbClr val="FFFFCC"/>
    <a:srgbClr val="FFFF99"/>
    <a:srgbClr val="FFCC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60" d="100"/>
          <a:sy n="60" d="100"/>
        </p:scale>
        <p:origin x="-16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8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 </a:t>
            </a:r>
            <a:r>
              <a:rPr lang="en-US" sz="5000" b="1" dirty="0" smtClean="0">
                <a:solidFill>
                  <a:schemeClr val="bg1"/>
                </a:solidFill>
                <a:latin typeface=".VnCooperH" pitchFamily="34" charset="0"/>
              </a:rPr>
              <a:t>¤N </a:t>
            </a:r>
            <a:r>
              <a:rPr lang="en-US" sz="5000" b="1" dirty="0" err="1" smtClean="0">
                <a:solidFill>
                  <a:schemeClr val="bg1"/>
                </a:solidFill>
                <a:latin typeface=".VnCooperH" pitchFamily="34" charset="0"/>
              </a:rPr>
              <a:t>TËP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latin typeface=".VnCooper" pitchFamily="34" charset="0"/>
              </a:rPr>
              <a:t>8</a:t>
            </a:r>
            <a:r>
              <a:rPr lang="en-US" sz="5000" dirty="0">
                <a:solidFill>
                  <a:srgbClr val="FF0000"/>
                </a:solidFill>
                <a:latin typeface=".VnCooper" pitchFamily="34" charset="0"/>
              </a:rPr>
              <a:t>1</a:t>
            </a:r>
            <a:endParaRPr lang="vi-VN" sz="50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28600" y="2286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1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54320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Gheùp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caùc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lieàn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nhau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(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theâm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daáu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thanh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)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ñeå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taïo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teân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goïi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caùc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loaøi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vaät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ñöôïc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minh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hoïa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ôû</a:t>
            </a:r>
            <a:r>
              <a:rPr lang="en-US" sz="2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 smtClean="0">
                <a:solidFill>
                  <a:srgbClr val="0070C0"/>
                </a:solidFill>
                <a:latin typeface="VNI-Avo" pitchFamily="2" charset="0"/>
              </a:rPr>
              <a:t>döôùi</a:t>
            </a:r>
            <a:endParaRPr lang="vi-VN" sz="25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035885"/>
              </p:ext>
            </p:extLst>
          </p:nvPr>
        </p:nvGraphicFramePr>
        <p:xfrm>
          <a:off x="2362200" y="1396998"/>
          <a:ext cx="46482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700"/>
                <a:gridCol w="774700"/>
                <a:gridCol w="774700"/>
                <a:gridCol w="774700"/>
                <a:gridCol w="774700"/>
                <a:gridCol w="774700"/>
              </a:tblGrid>
              <a:tr h="5418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p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eâ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r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s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o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i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a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oâ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u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k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x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c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l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a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c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ñ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a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h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ô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k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h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i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r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i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aê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o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h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oâ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418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m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e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o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g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aâ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u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48" y="1676400"/>
            <a:ext cx="1857540" cy="135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1362074"/>
            <a:ext cx="1295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3200400"/>
            <a:ext cx="10858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94" y="4219685"/>
            <a:ext cx="1100303" cy="89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416" y="2487004"/>
            <a:ext cx="1171246" cy="142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63" y="4977275"/>
            <a:ext cx="1867962" cy="137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99" y="5114598"/>
            <a:ext cx="2241126" cy="146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493" y="4858242"/>
            <a:ext cx="9429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310" y="5581650"/>
            <a:ext cx="962025" cy="102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852" y="4003531"/>
            <a:ext cx="1192596" cy="102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47" y="5531549"/>
            <a:ext cx="1395578" cy="107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397468" y="2927132"/>
            <a:ext cx="3352800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125310" y="1676400"/>
            <a:ext cx="0" cy="1250732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590800" y="2752799"/>
            <a:ext cx="0" cy="1762648"/>
          </a:xfrm>
          <a:prstGeom prst="straightConnector1">
            <a:avLst/>
          </a:prstGeom>
          <a:ln w="38100">
            <a:solidFill>
              <a:srgbClr val="990099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590800" y="4568001"/>
            <a:ext cx="1828800" cy="0"/>
          </a:xfrm>
          <a:prstGeom prst="straightConnector1">
            <a:avLst/>
          </a:prstGeom>
          <a:ln w="38100">
            <a:solidFill>
              <a:srgbClr val="FF6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921468" y="4558747"/>
            <a:ext cx="1828800" cy="0"/>
          </a:xfrm>
          <a:prstGeom prst="straightConnector1">
            <a:avLst/>
          </a:prstGeom>
          <a:ln w="38100"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477000" y="2045808"/>
            <a:ext cx="0" cy="881324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921468" y="2666738"/>
            <a:ext cx="0" cy="1247057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715000" y="4003531"/>
            <a:ext cx="1035268" cy="0"/>
          </a:xfrm>
          <a:prstGeom prst="straightConnector1">
            <a:avLst/>
          </a:prstGeom>
          <a:ln w="38100">
            <a:solidFill>
              <a:srgbClr val="852B5A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397468" y="2666738"/>
            <a:ext cx="0" cy="1336793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125310" y="3480565"/>
            <a:ext cx="1872689" cy="0"/>
          </a:xfrm>
          <a:prstGeom prst="straightConnector1">
            <a:avLst/>
          </a:prstGeom>
          <a:ln w="38100">
            <a:solidFill>
              <a:srgbClr val="9966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877579" y="1838324"/>
            <a:ext cx="1872689" cy="0"/>
          </a:xfrm>
          <a:prstGeom prst="straightConnector1">
            <a:avLst/>
          </a:prstGeom>
          <a:ln w="38100">
            <a:solidFill>
              <a:srgbClr val="0033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28600" y="2286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2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54320"/>
            <a:ext cx="1371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Ñoïc</a:t>
            </a:r>
            <a:endParaRPr lang="vi-VN" sz="3500" b="1" dirty="0">
              <a:solidFill>
                <a:srgbClr val="0070C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0"/>
            <a:ext cx="32289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371" y="0"/>
            <a:ext cx="291465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743199" y="885262"/>
            <a:ext cx="3507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Teát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ñang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vaøo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nhaø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2200" y="1524000"/>
            <a:ext cx="3964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ñaøo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tröôùc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ngoõ</a:t>
            </a:r>
            <a:endParaRPr lang="en-US" sz="2500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Cöôøi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töôi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saùng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hoàng</a:t>
            </a:r>
            <a:endParaRPr lang="en-US" sz="2500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mai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trong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vöôøn</a:t>
            </a:r>
            <a:endParaRPr lang="en-US" sz="2500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Lung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linh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caùnh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traéng</a:t>
            </a:r>
            <a:endParaRPr lang="vi-VN" sz="25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3188860"/>
            <a:ext cx="3964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Saân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nhaø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ñaày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naéng</a:t>
            </a:r>
            <a:endParaRPr lang="en-US" sz="2500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phôi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aùo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endParaRPr lang="en-US" sz="2500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daùn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tranh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gaø</a:t>
            </a:r>
            <a:endParaRPr lang="en-US" sz="2500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OÂâng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treo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caâu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ñoái</a:t>
            </a:r>
            <a:endParaRPr lang="vi-VN" sz="25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1429" y="4815904"/>
            <a:ext cx="3964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Teát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ñang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vaøo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nhaø</a:t>
            </a:r>
            <a:endParaRPr lang="en-US" sz="2500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Saép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theâm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tuoåi</a:t>
            </a:r>
            <a:endParaRPr lang="en-US" sz="2500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Ñaát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nôû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(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Nguyeãn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Hoàng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Kieân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)</a:t>
            </a:r>
            <a:endParaRPr lang="vi-VN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53932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28600" y="2286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2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54320"/>
            <a:ext cx="1371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Ñoïc</a:t>
            </a:r>
            <a:endParaRPr lang="vi-VN" sz="3500" b="1" dirty="0">
              <a:solidFill>
                <a:srgbClr val="0070C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0"/>
            <a:ext cx="32289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371" y="0"/>
            <a:ext cx="291465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743199" y="885262"/>
            <a:ext cx="3507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Teát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ñang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vaøo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nhaø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2200" y="1524000"/>
            <a:ext cx="3964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ñaøo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tröôùc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ngoõ</a:t>
            </a:r>
            <a:endParaRPr lang="en-US" sz="2500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Cöôøi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töôi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saùng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hoàng</a:t>
            </a:r>
            <a:endParaRPr lang="en-US" sz="2500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mai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trong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vöôøn</a:t>
            </a:r>
            <a:endParaRPr lang="en-US" sz="2500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Lung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linh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caùnh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traéng</a:t>
            </a:r>
            <a:endParaRPr lang="vi-VN" sz="25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3188860"/>
            <a:ext cx="3964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Saân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nhaø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ñaày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naéng</a:t>
            </a:r>
            <a:endParaRPr lang="en-US" sz="2500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phôi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aùo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endParaRPr lang="en-US" sz="2500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Em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daùn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tranh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gaø</a:t>
            </a:r>
            <a:endParaRPr lang="en-US" sz="2500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OÂâng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treo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caâu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ñoái</a:t>
            </a:r>
            <a:endParaRPr lang="vi-VN" sz="25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1429" y="4815904"/>
            <a:ext cx="39643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Teát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ñang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vaøo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nhaø</a:t>
            </a:r>
            <a:endParaRPr lang="en-US" sz="2500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Saép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theâm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tuoåi</a:t>
            </a:r>
            <a:endParaRPr lang="en-US" sz="2500" dirty="0" smtClean="0">
              <a:solidFill>
                <a:srgbClr val="002060"/>
              </a:solidFill>
              <a:latin typeface="VNI-Avo" pitchFamily="2" charset="0"/>
            </a:endParaRPr>
          </a:p>
          <a:p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Ñaát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nôû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r>
              <a:rPr lang="en-US" sz="2500" dirty="0">
                <a:solidFill>
                  <a:srgbClr val="002060"/>
                </a:solidFill>
                <a:latin typeface="VNI-Avo" pitchFamily="2" charset="0"/>
              </a:rPr>
              <a:t>	</a:t>
            </a:r>
            <a:r>
              <a:rPr lang="en-US" sz="2500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(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Nguyeãn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Hoàng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VNI-Avo" pitchFamily="2" charset="0"/>
              </a:rPr>
              <a:t>Kieân</a:t>
            </a:r>
            <a:r>
              <a:rPr lang="en-US" sz="2000" dirty="0" smtClean="0">
                <a:solidFill>
                  <a:srgbClr val="002060"/>
                </a:solidFill>
                <a:latin typeface="VNI-Avo" pitchFamily="2" charset="0"/>
              </a:rPr>
              <a:t>)</a:t>
            </a:r>
            <a:endParaRPr lang="vi-VN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7314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 </a:t>
            </a:r>
            <a:r>
              <a:rPr lang="en-US" sz="5000" b="1" dirty="0" smtClean="0">
                <a:solidFill>
                  <a:schemeClr val="bg1"/>
                </a:solidFill>
                <a:latin typeface=".VnCooperH" pitchFamily="34" charset="0"/>
              </a:rPr>
              <a:t>¤N </a:t>
            </a:r>
            <a:r>
              <a:rPr lang="en-US" sz="5000" b="1" dirty="0" err="1" smtClean="0">
                <a:solidFill>
                  <a:schemeClr val="bg1"/>
                </a:solidFill>
                <a:latin typeface=".VnCooperH" pitchFamily="34" charset="0"/>
              </a:rPr>
              <a:t>TËP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latin typeface=".VnCooper" pitchFamily="34" charset="0"/>
              </a:rPr>
              <a:t>8</a:t>
            </a:r>
            <a:r>
              <a:rPr lang="en-US" sz="5000" dirty="0">
                <a:solidFill>
                  <a:srgbClr val="FF0000"/>
                </a:solidFill>
                <a:latin typeface=".VnCooper" pitchFamily="34" charset="0"/>
              </a:rPr>
              <a:t>1</a:t>
            </a:r>
            <a:endParaRPr lang="vi-VN" sz="50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2</a:t>
            </a:r>
            <a:endParaRPr lang="vi-VN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2607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533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3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59120"/>
            <a:ext cx="7696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baøi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ñoïc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tieáng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coù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vaàn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VNI-Avo" pitchFamily="2" charset="0"/>
              </a:rPr>
              <a:t>ôi</a:t>
            </a:r>
            <a:r>
              <a:rPr lang="en-US" sz="3500" b="1" dirty="0" smtClean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3500" b="1" dirty="0" err="1" smtClean="0">
                <a:solidFill>
                  <a:srgbClr val="FF0000"/>
                </a:solidFill>
                <a:latin typeface="VNI-Avo" pitchFamily="2" charset="0"/>
              </a:rPr>
              <a:t>ao</a:t>
            </a:r>
            <a:r>
              <a:rPr lang="en-US" sz="3500" b="1" dirty="0" smtClean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3500" b="1" dirty="0" err="1" smtClean="0">
                <a:solidFill>
                  <a:srgbClr val="FF0000"/>
                </a:solidFill>
                <a:latin typeface="VNI-Avo" pitchFamily="2" charset="0"/>
              </a:rPr>
              <a:t>aêng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048000" y="1981200"/>
            <a:ext cx="34290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Maãu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: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phôi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83971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533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4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664458"/>
            <a:ext cx="6248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Cheùp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vaøo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vôû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khoå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thô</a:t>
            </a:r>
            <a:r>
              <a:rPr lang="en-US" sz="35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VNI-Avo" pitchFamily="2" charset="0"/>
              </a:rPr>
              <a:t>cuoái</a:t>
            </a:r>
            <a:endParaRPr lang="vi-VN" sz="35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ITTran\Downloads\tu the viet - chu Thao 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699" y="3124201"/>
            <a:ext cx="3566381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1295400" y="1676400"/>
            <a:ext cx="4876800" cy="2743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3200" dirty="0" err="1" smtClean="0">
                <a:solidFill>
                  <a:srgbClr val="002060"/>
                </a:solidFill>
                <a:latin typeface="VNI-Avo" pitchFamily="2" charset="0"/>
              </a:rPr>
              <a:t>Teát</a:t>
            </a:r>
            <a:r>
              <a:rPr lang="en-US" sz="32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ñang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vaøo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nhaø</a:t>
            </a:r>
            <a:endParaRPr lang="en-US" sz="3200" dirty="0">
              <a:solidFill>
                <a:srgbClr val="002060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3200" dirty="0" err="1" smtClean="0">
                <a:solidFill>
                  <a:srgbClr val="002060"/>
                </a:solidFill>
                <a:latin typeface="VNI-Avo" pitchFamily="2" charset="0"/>
              </a:rPr>
              <a:t>Saép</a:t>
            </a:r>
            <a:r>
              <a:rPr lang="en-US" sz="32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theâm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tuoåi</a:t>
            </a:r>
            <a:endParaRPr lang="en-US" sz="3200" dirty="0">
              <a:solidFill>
                <a:srgbClr val="002060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3200" dirty="0" err="1" smtClean="0">
                <a:solidFill>
                  <a:srgbClr val="002060"/>
                </a:solidFill>
                <a:latin typeface="VNI-Avo" pitchFamily="2" charset="0"/>
              </a:rPr>
              <a:t>Ñaát</a:t>
            </a:r>
            <a:r>
              <a:rPr lang="en-US" sz="3200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nôû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VNI-Avo" pitchFamily="2" charset="0"/>
              </a:rPr>
              <a:t>	</a:t>
            </a:r>
            <a:endParaRPr lang="vi-VN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12613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4880</TotalTime>
  <Words>230</Words>
  <Application>Microsoft Office PowerPoint</Application>
  <PresentationFormat>On-screen Show (4:3)</PresentationFormat>
  <Paragraphs>95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VNI-Avo</vt:lpstr>
      <vt:lpstr>.VnCooperH</vt:lpstr>
      <vt:lpstr>Arial Rounded MT Bold</vt:lpstr>
      <vt:lpstr>Times New Roman</vt:lpstr>
      <vt:lpstr>.VnAvant</vt:lpstr>
      <vt:lpstr>.VnCooper</vt:lpstr>
      <vt:lpstr>Comic Sans MS</vt:lpstr>
      <vt:lpstr>HP-087</vt:lpstr>
      <vt:lpstr>Calibri</vt:lpstr>
      <vt:lpstr>Office Theme</vt:lpstr>
      <vt:lpstr>1_Default Design</vt:lpstr>
      <vt:lpstr>PowerPoint Presentation</vt:lpstr>
      <vt:lpstr>  ¤N TËP</vt:lpstr>
      <vt:lpstr>PowerPoint Presentation</vt:lpstr>
      <vt:lpstr>PowerPoint Presentation</vt:lpstr>
      <vt:lpstr>PowerPoint Presentation</vt:lpstr>
      <vt:lpstr>PowerPoint Presentation</vt:lpstr>
      <vt:lpstr>  ¤N TËP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353</cp:revision>
  <dcterms:created xsi:type="dcterms:W3CDTF">2006-08-16T00:00:00Z</dcterms:created>
  <dcterms:modified xsi:type="dcterms:W3CDTF">2020-08-26T06:38:31Z</dcterms:modified>
</cp:coreProperties>
</file>